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968BC3-54D3-B4BD-EB2E-7000FD4FBE93}" v="257" dt="2020-07-12T20:54:18.282"/>
    <p1510:client id="{38022BFA-DC9C-116F-21F8-7FB73C66BC59}" v="829" dt="2020-07-12T16:10:42.9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4F7C15-815C-4F0C-A9ED-A3CFF5AC258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BF93E2-81AD-4C73-810F-6B2DE41ABD6B}">
      <dgm:prSet phldrT="[Text]"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DIRECT</a:t>
          </a:r>
          <a:r>
            <a:rPr lang="en-US" b="1" i="0" u="none" strike="noStrike" cap="none" baseline="0" noProof="0" dirty="0">
              <a:latin typeface="Avenir Next LT Pro"/>
            </a:rPr>
            <a:t> TAXES</a:t>
          </a:r>
          <a:endParaRPr lang="en-US" b="1" i="0" u="none" strike="noStrike" cap="none" baseline="0" noProof="0" dirty="0">
            <a:solidFill>
              <a:srgbClr val="010000"/>
            </a:solidFill>
            <a:latin typeface="Avenir Next LT Pro"/>
          </a:endParaRPr>
        </a:p>
      </dgm:t>
    </dgm:pt>
    <dgm:pt modelId="{76F189A4-E8B3-4BA9-99FC-224FB2C2ADF5}" type="parTrans" cxnId="{FA2AFE7F-B4BD-4639-A083-31609D813FE3}">
      <dgm:prSet/>
      <dgm:spPr/>
      <dgm:t>
        <a:bodyPr/>
        <a:lstStyle/>
        <a:p>
          <a:endParaRPr lang="en-US"/>
        </a:p>
      </dgm:t>
    </dgm:pt>
    <dgm:pt modelId="{88E19877-4927-42AD-A7DF-E52483558E1C}" type="sibTrans" cxnId="{FA2AFE7F-B4BD-4639-A083-31609D813FE3}">
      <dgm:prSet/>
      <dgm:spPr/>
      <dgm:t>
        <a:bodyPr/>
        <a:lstStyle/>
        <a:p>
          <a:endParaRPr lang="en-US"/>
        </a:p>
      </dgm:t>
    </dgm:pt>
    <dgm:pt modelId="{144E293B-C28E-471F-BB46-18BD3AE4506E}">
      <dgm:prSet phldrT="[Text]"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INCOME TAX</a:t>
          </a:r>
          <a:endParaRPr lang="en-US" b="1" dirty="0"/>
        </a:p>
      </dgm:t>
    </dgm:pt>
    <dgm:pt modelId="{3A9791B9-185B-40C3-95A7-D024ED019735}" type="parTrans" cxnId="{F95D1699-74C5-4FE0-B060-A0959CE408E7}">
      <dgm:prSet/>
      <dgm:spPr/>
      <dgm:t>
        <a:bodyPr/>
        <a:lstStyle/>
        <a:p>
          <a:endParaRPr lang="en-US"/>
        </a:p>
      </dgm:t>
    </dgm:pt>
    <dgm:pt modelId="{7D985BC2-44C0-42B4-9CD3-D5AF4239F3B9}" type="sibTrans" cxnId="{F95D1699-74C5-4FE0-B060-A0959CE408E7}">
      <dgm:prSet/>
      <dgm:spPr/>
      <dgm:t>
        <a:bodyPr/>
        <a:lstStyle/>
        <a:p>
          <a:endParaRPr lang="en-US"/>
        </a:p>
      </dgm:t>
    </dgm:pt>
    <dgm:pt modelId="{2695FCF3-3F7B-49B4-95C2-0B0E8D85BCC9}">
      <dgm:prSet phldrT="[Text]"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INDIRECT TAXES</a:t>
          </a:r>
          <a:endParaRPr lang="en-US" b="1" dirty="0"/>
        </a:p>
      </dgm:t>
    </dgm:pt>
    <dgm:pt modelId="{7E9DA4E7-C4D2-477F-803D-07296DED8F02}" type="parTrans" cxnId="{8E37BBC6-6751-480A-9679-8D374485F294}">
      <dgm:prSet/>
      <dgm:spPr/>
      <dgm:t>
        <a:bodyPr/>
        <a:lstStyle/>
        <a:p>
          <a:endParaRPr lang="en-US"/>
        </a:p>
      </dgm:t>
    </dgm:pt>
    <dgm:pt modelId="{AE53D52A-A460-416D-9300-9B0D0023AD34}" type="sibTrans" cxnId="{8E37BBC6-6751-480A-9679-8D374485F294}">
      <dgm:prSet/>
      <dgm:spPr/>
      <dgm:t>
        <a:bodyPr/>
        <a:lstStyle/>
        <a:p>
          <a:endParaRPr lang="en-US"/>
        </a:p>
      </dgm:t>
    </dgm:pt>
    <dgm:pt modelId="{6555D5CF-2AAD-4A26-AAF5-29682706F837}">
      <dgm:prSet phldrT="[Text]"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EXCISE DUTY</a:t>
          </a:r>
          <a:endParaRPr lang="en-US" b="1" dirty="0"/>
        </a:p>
      </dgm:t>
    </dgm:pt>
    <dgm:pt modelId="{A2486F6F-8B61-43E9-8A23-81302189ED76}" type="parTrans" cxnId="{E401ECA3-ECC8-4CD5-B61D-1644D9E4268A}">
      <dgm:prSet/>
      <dgm:spPr/>
      <dgm:t>
        <a:bodyPr/>
        <a:lstStyle/>
        <a:p>
          <a:endParaRPr lang="en-US"/>
        </a:p>
      </dgm:t>
    </dgm:pt>
    <dgm:pt modelId="{6ED76B54-ADBE-4249-BEE0-F12F2C9806B7}" type="sibTrans" cxnId="{E401ECA3-ECC8-4CD5-B61D-1644D9E4268A}">
      <dgm:prSet/>
      <dgm:spPr/>
      <dgm:t>
        <a:bodyPr/>
        <a:lstStyle/>
        <a:p>
          <a:endParaRPr lang="en-US"/>
        </a:p>
      </dgm:t>
    </dgm:pt>
    <dgm:pt modelId="{A98834EB-00B6-41EF-B0CD-4B125C51825B}">
      <dgm:prSet phldrT="[Text]"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CUSTOMS DUTY</a:t>
          </a:r>
          <a:endParaRPr lang="en-US" b="1" dirty="0"/>
        </a:p>
      </dgm:t>
    </dgm:pt>
    <dgm:pt modelId="{0B367A64-7DB1-46A2-B564-5C72A7319B1A}" type="parTrans" cxnId="{A2491CA1-E8E9-46C3-9A85-2C6EDDCA8BC8}">
      <dgm:prSet/>
      <dgm:spPr/>
      <dgm:t>
        <a:bodyPr/>
        <a:lstStyle/>
        <a:p>
          <a:endParaRPr lang="en-US"/>
        </a:p>
      </dgm:t>
    </dgm:pt>
    <dgm:pt modelId="{86F68957-4D6D-4DAF-91BE-4DC5E93EFA72}" type="sibTrans" cxnId="{A2491CA1-E8E9-46C3-9A85-2C6EDDCA8BC8}">
      <dgm:prSet/>
      <dgm:spPr/>
      <dgm:t>
        <a:bodyPr/>
        <a:lstStyle/>
        <a:p>
          <a:endParaRPr lang="en-US"/>
        </a:p>
      </dgm:t>
    </dgm:pt>
    <dgm:pt modelId="{E7D347D3-CA96-4639-B333-884B1C262358}">
      <dgm:prSet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WEALTH TAX</a:t>
          </a:r>
        </a:p>
      </dgm:t>
    </dgm:pt>
    <dgm:pt modelId="{9E0A8E9A-3604-46FA-8158-418BCC9C07BC}" type="parTrans" cxnId="{E656817C-7534-42B7-982F-A04A423610D5}">
      <dgm:prSet/>
      <dgm:spPr/>
    </dgm:pt>
    <dgm:pt modelId="{26AB522E-62AD-4A8D-AFCB-285A77A744EB}" type="sibTrans" cxnId="{E656817C-7534-42B7-982F-A04A423610D5}">
      <dgm:prSet/>
      <dgm:spPr/>
      <dgm:t>
        <a:bodyPr/>
        <a:lstStyle/>
        <a:p>
          <a:endParaRPr lang="en-US"/>
        </a:p>
      </dgm:t>
    </dgm:pt>
    <dgm:pt modelId="{CA9E1B53-7B70-459B-A270-A7F282102006}">
      <dgm:prSet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CENTRAL SALES TAX</a:t>
          </a:r>
        </a:p>
      </dgm:t>
    </dgm:pt>
    <dgm:pt modelId="{C99400E7-EB3C-43D6-96C1-0A05A5C0F7FC}" type="parTrans" cxnId="{9FD8B4EB-3A4E-4CD3-9731-BDEA6F8FF6A7}">
      <dgm:prSet/>
      <dgm:spPr/>
    </dgm:pt>
    <dgm:pt modelId="{A144AB24-289E-4CB9-8341-D59ED226AFCF}" type="sibTrans" cxnId="{9FD8B4EB-3A4E-4CD3-9731-BDEA6F8FF6A7}">
      <dgm:prSet/>
      <dgm:spPr/>
      <dgm:t>
        <a:bodyPr/>
        <a:lstStyle/>
        <a:p>
          <a:endParaRPr lang="en-US"/>
        </a:p>
      </dgm:t>
    </dgm:pt>
    <dgm:pt modelId="{5873A6FB-EF5E-4403-B226-77ED69C73369}">
      <dgm:prSet phldr="0"/>
      <dgm:spPr/>
      <dgm:t>
        <a:bodyPr/>
        <a:lstStyle/>
        <a:p>
          <a:r>
            <a:rPr lang="en-US" b="1" dirty="0">
              <a:latin typeface="Avenir Next LT Pro"/>
            </a:rPr>
            <a:t>OCTROI</a:t>
          </a:r>
        </a:p>
      </dgm:t>
    </dgm:pt>
    <dgm:pt modelId="{635CBF15-E747-4F5A-90E6-7829D2D2D7B9}" type="parTrans" cxnId="{11FB420F-9836-4952-B1F6-26E811BF96B1}">
      <dgm:prSet/>
      <dgm:spPr/>
    </dgm:pt>
    <dgm:pt modelId="{EE841EFF-5D7F-4236-A485-F2AC3304E065}" type="sibTrans" cxnId="{11FB420F-9836-4952-B1F6-26E811BF96B1}">
      <dgm:prSet/>
      <dgm:spPr/>
      <dgm:t>
        <a:bodyPr/>
        <a:lstStyle/>
        <a:p>
          <a:endParaRPr lang="en-US"/>
        </a:p>
      </dgm:t>
    </dgm:pt>
    <dgm:pt modelId="{537B7DE9-9ACA-4560-A6CB-CBA14743441B}">
      <dgm:prSet phldr="0"/>
      <dgm:spPr/>
      <dgm:t>
        <a:bodyPr/>
        <a:lstStyle/>
        <a:p>
          <a:pPr rtl="0"/>
          <a:r>
            <a:rPr lang="en-US" b="1" dirty="0">
              <a:latin typeface="Avenir Next LT Pro"/>
            </a:rPr>
            <a:t>VAT</a:t>
          </a:r>
        </a:p>
      </dgm:t>
    </dgm:pt>
    <dgm:pt modelId="{F6EF71C2-4424-45FF-8374-7C857EE6AE0F}" type="parTrans" cxnId="{69C13AC2-63ED-4954-AFE5-9B90B524FC5D}">
      <dgm:prSet/>
      <dgm:spPr/>
    </dgm:pt>
    <dgm:pt modelId="{9304D261-9926-47E6-9CB1-E6A8A24DCFAF}" type="sibTrans" cxnId="{69C13AC2-63ED-4954-AFE5-9B90B524FC5D}">
      <dgm:prSet/>
      <dgm:spPr/>
      <dgm:t>
        <a:bodyPr/>
        <a:lstStyle/>
        <a:p>
          <a:endParaRPr lang="en-US"/>
        </a:p>
      </dgm:t>
    </dgm:pt>
    <dgm:pt modelId="{80B72444-E43F-4124-ACFD-BFEDB6B0FD3E}" type="pres">
      <dgm:prSet presAssocID="{DF4F7C15-815C-4F0C-A9ED-A3CFF5AC258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32CA719-9687-4D10-AA79-DC18D8813C6B}" type="pres">
      <dgm:prSet presAssocID="{16BF93E2-81AD-4C73-810F-6B2DE41ABD6B}" presName="root" presStyleCnt="0"/>
      <dgm:spPr/>
    </dgm:pt>
    <dgm:pt modelId="{01C60886-6612-438B-BC3C-8E855FED69E7}" type="pres">
      <dgm:prSet presAssocID="{16BF93E2-81AD-4C73-810F-6B2DE41ABD6B}" presName="rootComposite" presStyleCnt="0"/>
      <dgm:spPr/>
    </dgm:pt>
    <dgm:pt modelId="{D77F5F7A-6646-4D9B-85E1-B77EB08BEF08}" type="pres">
      <dgm:prSet presAssocID="{16BF93E2-81AD-4C73-810F-6B2DE41ABD6B}" presName="rootText" presStyleLbl="node1" presStyleIdx="0" presStyleCnt="2"/>
      <dgm:spPr/>
    </dgm:pt>
    <dgm:pt modelId="{C3DE303E-FA55-4C4F-B54D-DBA39761D599}" type="pres">
      <dgm:prSet presAssocID="{16BF93E2-81AD-4C73-810F-6B2DE41ABD6B}" presName="rootConnector" presStyleLbl="node1" presStyleIdx="0" presStyleCnt="2"/>
      <dgm:spPr/>
    </dgm:pt>
    <dgm:pt modelId="{4BFE255D-351A-44F9-BE76-A9DE25BF1F5B}" type="pres">
      <dgm:prSet presAssocID="{16BF93E2-81AD-4C73-810F-6B2DE41ABD6B}" presName="childShape" presStyleCnt="0"/>
      <dgm:spPr/>
    </dgm:pt>
    <dgm:pt modelId="{38D7251A-F4FF-4661-83AC-1E5E911D9D1E}" type="pres">
      <dgm:prSet presAssocID="{3A9791B9-185B-40C3-95A7-D024ED019735}" presName="Name13" presStyleLbl="parChTrans1D2" presStyleIdx="0" presStyleCnt="7"/>
      <dgm:spPr/>
    </dgm:pt>
    <dgm:pt modelId="{0680F0E1-289A-4FCF-8961-56C94F88B06F}" type="pres">
      <dgm:prSet presAssocID="{144E293B-C28E-471F-BB46-18BD3AE4506E}" presName="childText" presStyleLbl="bgAcc1" presStyleIdx="0" presStyleCnt="7">
        <dgm:presLayoutVars>
          <dgm:bulletEnabled val="1"/>
        </dgm:presLayoutVars>
      </dgm:prSet>
      <dgm:spPr/>
    </dgm:pt>
    <dgm:pt modelId="{D115FBE6-2F2D-4AE9-BB46-1DABF53167EE}" type="pres">
      <dgm:prSet presAssocID="{9E0A8E9A-3604-46FA-8158-418BCC9C07BC}" presName="Name13" presStyleLbl="parChTrans1D2" presStyleIdx="1" presStyleCnt="7"/>
      <dgm:spPr/>
    </dgm:pt>
    <dgm:pt modelId="{80573F56-A4C4-4164-AE8F-30F727281E4E}" type="pres">
      <dgm:prSet presAssocID="{E7D347D3-CA96-4639-B333-884B1C262358}" presName="childText" presStyleLbl="bgAcc1" presStyleIdx="1" presStyleCnt="7">
        <dgm:presLayoutVars>
          <dgm:bulletEnabled val="1"/>
        </dgm:presLayoutVars>
      </dgm:prSet>
      <dgm:spPr/>
    </dgm:pt>
    <dgm:pt modelId="{E13F8222-402E-49D2-8FF6-2F1E83702E4B}" type="pres">
      <dgm:prSet presAssocID="{2695FCF3-3F7B-49B4-95C2-0B0E8D85BCC9}" presName="root" presStyleCnt="0"/>
      <dgm:spPr/>
    </dgm:pt>
    <dgm:pt modelId="{4CA18D60-C509-4612-88DD-76FEA7BFE318}" type="pres">
      <dgm:prSet presAssocID="{2695FCF3-3F7B-49B4-95C2-0B0E8D85BCC9}" presName="rootComposite" presStyleCnt="0"/>
      <dgm:spPr/>
    </dgm:pt>
    <dgm:pt modelId="{1057E552-01C1-4D43-A0FB-986DCD409931}" type="pres">
      <dgm:prSet presAssocID="{2695FCF3-3F7B-49B4-95C2-0B0E8D85BCC9}" presName="rootText" presStyleLbl="node1" presStyleIdx="1" presStyleCnt="2"/>
      <dgm:spPr/>
    </dgm:pt>
    <dgm:pt modelId="{FC7942A4-58C6-4867-A9D4-68994EEB6591}" type="pres">
      <dgm:prSet presAssocID="{2695FCF3-3F7B-49B4-95C2-0B0E8D85BCC9}" presName="rootConnector" presStyleLbl="node1" presStyleIdx="1" presStyleCnt="2"/>
      <dgm:spPr/>
    </dgm:pt>
    <dgm:pt modelId="{B169A922-B07A-40F9-98D7-049EE8F6FC8A}" type="pres">
      <dgm:prSet presAssocID="{2695FCF3-3F7B-49B4-95C2-0B0E8D85BCC9}" presName="childShape" presStyleCnt="0"/>
      <dgm:spPr/>
    </dgm:pt>
    <dgm:pt modelId="{C5CBD0E5-7133-4FF9-B728-7519709B7329}" type="pres">
      <dgm:prSet presAssocID="{A2486F6F-8B61-43E9-8A23-81302189ED76}" presName="Name13" presStyleLbl="parChTrans1D2" presStyleIdx="2" presStyleCnt="7"/>
      <dgm:spPr/>
    </dgm:pt>
    <dgm:pt modelId="{F23BFF4A-8E1B-4B2E-BED3-DF08DACA66A4}" type="pres">
      <dgm:prSet presAssocID="{6555D5CF-2AAD-4A26-AAF5-29682706F837}" presName="childText" presStyleLbl="bgAcc1" presStyleIdx="2" presStyleCnt="7">
        <dgm:presLayoutVars>
          <dgm:bulletEnabled val="1"/>
        </dgm:presLayoutVars>
      </dgm:prSet>
      <dgm:spPr/>
    </dgm:pt>
    <dgm:pt modelId="{B474F833-5B26-4785-8FF7-1EE005EE1C39}" type="pres">
      <dgm:prSet presAssocID="{0B367A64-7DB1-46A2-B564-5C72A7319B1A}" presName="Name13" presStyleLbl="parChTrans1D2" presStyleIdx="3" presStyleCnt="7"/>
      <dgm:spPr/>
    </dgm:pt>
    <dgm:pt modelId="{4B918C28-0B99-45D5-927E-915A04897AC0}" type="pres">
      <dgm:prSet presAssocID="{A98834EB-00B6-41EF-B0CD-4B125C51825B}" presName="childText" presStyleLbl="bgAcc1" presStyleIdx="3" presStyleCnt="7">
        <dgm:presLayoutVars>
          <dgm:bulletEnabled val="1"/>
        </dgm:presLayoutVars>
      </dgm:prSet>
      <dgm:spPr/>
    </dgm:pt>
    <dgm:pt modelId="{F156D70D-F462-4DC7-85D9-8296918F6EC3}" type="pres">
      <dgm:prSet presAssocID="{C99400E7-EB3C-43D6-96C1-0A05A5C0F7FC}" presName="Name13" presStyleLbl="parChTrans1D2" presStyleIdx="4" presStyleCnt="7"/>
      <dgm:spPr/>
    </dgm:pt>
    <dgm:pt modelId="{00001DFF-85C2-457E-8CF0-674EFA603151}" type="pres">
      <dgm:prSet presAssocID="{CA9E1B53-7B70-459B-A270-A7F282102006}" presName="childText" presStyleLbl="bgAcc1" presStyleIdx="4" presStyleCnt="7">
        <dgm:presLayoutVars>
          <dgm:bulletEnabled val="1"/>
        </dgm:presLayoutVars>
      </dgm:prSet>
      <dgm:spPr/>
    </dgm:pt>
    <dgm:pt modelId="{884CAB55-B09E-4E48-A616-E64E04D8BE54}" type="pres">
      <dgm:prSet presAssocID="{F6EF71C2-4424-45FF-8374-7C857EE6AE0F}" presName="Name13" presStyleLbl="parChTrans1D2" presStyleIdx="5" presStyleCnt="7"/>
      <dgm:spPr/>
    </dgm:pt>
    <dgm:pt modelId="{CE562299-46C1-4823-AEB2-44E11E38271C}" type="pres">
      <dgm:prSet presAssocID="{537B7DE9-9ACA-4560-A6CB-CBA14743441B}" presName="childText" presStyleLbl="bgAcc1" presStyleIdx="5" presStyleCnt="7">
        <dgm:presLayoutVars>
          <dgm:bulletEnabled val="1"/>
        </dgm:presLayoutVars>
      </dgm:prSet>
      <dgm:spPr/>
    </dgm:pt>
    <dgm:pt modelId="{D8E58648-4FD0-45EA-9E36-CADB2756D95F}" type="pres">
      <dgm:prSet presAssocID="{635CBF15-E747-4F5A-90E6-7829D2D2D7B9}" presName="Name13" presStyleLbl="parChTrans1D2" presStyleIdx="6" presStyleCnt="7"/>
      <dgm:spPr/>
    </dgm:pt>
    <dgm:pt modelId="{52E85F3F-6196-4EAD-947A-5F05D59044FA}" type="pres">
      <dgm:prSet presAssocID="{5873A6FB-EF5E-4403-B226-77ED69C73369}" presName="childText" presStyleLbl="bgAcc1" presStyleIdx="6" presStyleCnt="7">
        <dgm:presLayoutVars>
          <dgm:bulletEnabled val="1"/>
        </dgm:presLayoutVars>
      </dgm:prSet>
      <dgm:spPr/>
    </dgm:pt>
  </dgm:ptLst>
  <dgm:cxnLst>
    <dgm:cxn modelId="{D85C0C0B-1F41-435D-96D7-03A2BD9CF3AC}" type="presOf" srcId="{5873A6FB-EF5E-4403-B226-77ED69C73369}" destId="{52E85F3F-6196-4EAD-947A-5F05D59044FA}" srcOrd="0" destOrd="0" presId="urn:microsoft.com/office/officeart/2005/8/layout/hierarchy3"/>
    <dgm:cxn modelId="{11FB420F-9836-4952-B1F6-26E811BF96B1}" srcId="{2695FCF3-3F7B-49B4-95C2-0B0E8D85BCC9}" destId="{5873A6FB-EF5E-4403-B226-77ED69C73369}" srcOrd="4" destOrd="0" parTransId="{635CBF15-E747-4F5A-90E6-7829D2D2D7B9}" sibTransId="{EE841EFF-5D7F-4236-A485-F2AC3304E065}"/>
    <dgm:cxn modelId="{4360AD13-C565-4B45-AEAE-D60B6E97FA44}" type="presOf" srcId="{6555D5CF-2AAD-4A26-AAF5-29682706F837}" destId="{F23BFF4A-8E1B-4B2E-BED3-DF08DACA66A4}" srcOrd="0" destOrd="0" presId="urn:microsoft.com/office/officeart/2005/8/layout/hierarchy3"/>
    <dgm:cxn modelId="{D707042D-C159-4B21-9E27-A1932839FE80}" type="presOf" srcId="{3A9791B9-185B-40C3-95A7-D024ED019735}" destId="{38D7251A-F4FF-4661-83AC-1E5E911D9D1E}" srcOrd="0" destOrd="0" presId="urn:microsoft.com/office/officeart/2005/8/layout/hierarchy3"/>
    <dgm:cxn modelId="{FE201F3C-51A0-4A6A-98E5-381DED60DD31}" type="presOf" srcId="{537B7DE9-9ACA-4560-A6CB-CBA14743441B}" destId="{CE562299-46C1-4823-AEB2-44E11E38271C}" srcOrd="0" destOrd="0" presId="urn:microsoft.com/office/officeart/2005/8/layout/hierarchy3"/>
    <dgm:cxn modelId="{0F0ECC3E-9412-4419-80F4-E9E2950C0F02}" type="presOf" srcId="{C99400E7-EB3C-43D6-96C1-0A05A5C0F7FC}" destId="{F156D70D-F462-4DC7-85D9-8296918F6EC3}" srcOrd="0" destOrd="0" presId="urn:microsoft.com/office/officeart/2005/8/layout/hierarchy3"/>
    <dgm:cxn modelId="{21ECDD44-2A21-45C8-A0A9-30CB954CD4D0}" type="presOf" srcId="{144E293B-C28E-471F-BB46-18BD3AE4506E}" destId="{0680F0E1-289A-4FCF-8961-56C94F88B06F}" srcOrd="0" destOrd="0" presId="urn:microsoft.com/office/officeart/2005/8/layout/hierarchy3"/>
    <dgm:cxn modelId="{DE43CC4C-9544-4FA6-90AD-DD81698078B3}" type="presOf" srcId="{16BF93E2-81AD-4C73-810F-6B2DE41ABD6B}" destId="{C3DE303E-FA55-4C4F-B54D-DBA39761D599}" srcOrd="1" destOrd="0" presId="urn:microsoft.com/office/officeart/2005/8/layout/hierarchy3"/>
    <dgm:cxn modelId="{91F2E073-B1DD-4BCC-8B5A-1CB71E0C0D06}" type="presOf" srcId="{E7D347D3-CA96-4639-B333-884B1C262358}" destId="{80573F56-A4C4-4164-AE8F-30F727281E4E}" srcOrd="0" destOrd="0" presId="urn:microsoft.com/office/officeart/2005/8/layout/hierarchy3"/>
    <dgm:cxn modelId="{98DDED73-4AC9-4283-B8C0-FD9152C57F4B}" type="presOf" srcId="{0B367A64-7DB1-46A2-B564-5C72A7319B1A}" destId="{B474F833-5B26-4785-8FF7-1EE005EE1C39}" srcOrd="0" destOrd="0" presId="urn:microsoft.com/office/officeart/2005/8/layout/hierarchy3"/>
    <dgm:cxn modelId="{D6D34D78-8759-4F40-94AF-00C9AE8A9340}" type="presOf" srcId="{DF4F7C15-815C-4F0C-A9ED-A3CFF5AC258D}" destId="{80B72444-E43F-4124-ACFD-BFEDB6B0FD3E}" srcOrd="0" destOrd="0" presId="urn:microsoft.com/office/officeart/2005/8/layout/hierarchy3"/>
    <dgm:cxn modelId="{E656817C-7534-42B7-982F-A04A423610D5}" srcId="{16BF93E2-81AD-4C73-810F-6B2DE41ABD6B}" destId="{E7D347D3-CA96-4639-B333-884B1C262358}" srcOrd="1" destOrd="0" parTransId="{9E0A8E9A-3604-46FA-8158-418BCC9C07BC}" sibTransId="{26AB522E-62AD-4A8D-AFCB-285A77A744EB}"/>
    <dgm:cxn modelId="{3E82D87C-BA85-4BE9-9004-FC73B149EE23}" type="presOf" srcId="{9E0A8E9A-3604-46FA-8158-418BCC9C07BC}" destId="{D115FBE6-2F2D-4AE9-BB46-1DABF53167EE}" srcOrd="0" destOrd="0" presId="urn:microsoft.com/office/officeart/2005/8/layout/hierarchy3"/>
    <dgm:cxn modelId="{FA2AFE7F-B4BD-4639-A083-31609D813FE3}" srcId="{DF4F7C15-815C-4F0C-A9ED-A3CFF5AC258D}" destId="{16BF93E2-81AD-4C73-810F-6B2DE41ABD6B}" srcOrd="0" destOrd="0" parTransId="{76F189A4-E8B3-4BA9-99FC-224FB2C2ADF5}" sibTransId="{88E19877-4927-42AD-A7DF-E52483558E1C}"/>
    <dgm:cxn modelId="{25B1D08F-FE5C-4137-98E1-E9A2E5DAB372}" type="presOf" srcId="{16BF93E2-81AD-4C73-810F-6B2DE41ABD6B}" destId="{D77F5F7A-6646-4D9B-85E1-B77EB08BEF08}" srcOrd="0" destOrd="0" presId="urn:microsoft.com/office/officeart/2005/8/layout/hierarchy3"/>
    <dgm:cxn modelId="{E1A17594-D8E8-4BE7-A4EF-92A3303432DB}" type="presOf" srcId="{2695FCF3-3F7B-49B4-95C2-0B0E8D85BCC9}" destId="{FC7942A4-58C6-4867-A9D4-68994EEB6591}" srcOrd="1" destOrd="0" presId="urn:microsoft.com/office/officeart/2005/8/layout/hierarchy3"/>
    <dgm:cxn modelId="{F95D1699-74C5-4FE0-B060-A0959CE408E7}" srcId="{16BF93E2-81AD-4C73-810F-6B2DE41ABD6B}" destId="{144E293B-C28E-471F-BB46-18BD3AE4506E}" srcOrd="0" destOrd="0" parTransId="{3A9791B9-185B-40C3-95A7-D024ED019735}" sibTransId="{7D985BC2-44C0-42B4-9CD3-D5AF4239F3B9}"/>
    <dgm:cxn modelId="{A2491CA1-E8E9-46C3-9A85-2C6EDDCA8BC8}" srcId="{2695FCF3-3F7B-49B4-95C2-0B0E8D85BCC9}" destId="{A98834EB-00B6-41EF-B0CD-4B125C51825B}" srcOrd="1" destOrd="0" parTransId="{0B367A64-7DB1-46A2-B564-5C72A7319B1A}" sibTransId="{86F68957-4D6D-4DAF-91BE-4DC5E93EFA72}"/>
    <dgm:cxn modelId="{4EFE0BA2-C830-4F8D-9E20-E1F153B9EBBC}" type="presOf" srcId="{F6EF71C2-4424-45FF-8374-7C857EE6AE0F}" destId="{884CAB55-B09E-4E48-A616-E64E04D8BE54}" srcOrd="0" destOrd="0" presId="urn:microsoft.com/office/officeart/2005/8/layout/hierarchy3"/>
    <dgm:cxn modelId="{E401ECA3-ECC8-4CD5-B61D-1644D9E4268A}" srcId="{2695FCF3-3F7B-49B4-95C2-0B0E8D85BCC9}" destId="{6555D5CF-2AAD-4A26-AAF5-29682706F837}" srcOrd="0" destOrd="0" parTransId="{A2486F6F-8B61-43E9-8A23-81302189ED76}" sibTransId="{6ED76B54-ADBE-4249-BEE0-F12F2C9806B7}"/>
    <dgm:cxn modelId="{69C13AC2-63ED-4954-AFE5-9B90B524FC5D}" srcId="{2695FCF3-3F7B-49B4-95C2-0B0E8D85BCC9}" destId="{537B7DE9-9ACA-4560-A6CB-CBA14743441B}" srcOrd="3" destOrd="0" parTransId="{F6EF71C2-4424-45FF-8374-7C857EE6AE0F}" sibTransId="{9304D261-9926-47E6-9CB1-E6A8A24DCFAF}"/>
    <dgm:cxn modelId="{8E37BBC6-6751-480A-9679-8D374485F294}" srcId="{DF4F7C15-815C-4F0C-A9ED-A3CFF5AC258D}" destId="{2695FCF3-3F7B-49B4-95C2-0B0E8D85BCC9}" srcOrd="1" destOrd="0" parTransId="{7E9DA4E7-C4D2-477F-803D-07296DED8F02}" sibTransId="{AE53D52A-A460-416D-9300-9B0D0023AD34}"/>
    <dgm:cxn modelId="{28FFC3CC-9F65-4332-9C31-CF9D1BCC641F}" type="presOf" srcId="{635CBF15-E747-4F5A-90E6-7829D2D2D7B9}" destId="{D8E58648-4FD0-45EA-9E36-CADB2756D95F}" srcOrd="0" destOrd="0" presId="urn:microsoft.com/office/officeart/2005/8/layout/hierarchy3"/>
    <dgm:cxn modelId="{9FAB0ECE-619E-4DFE-BE16-EBE8A19203B0}" type="presOf" srcId="{A98834EB-00B6-41EF-B0CD-4B125C51825B}" destId="{4B918C28-0B99-45D5-927E-915A04897AC0}" srcOrd="0" destOrd="0" presId="urn:microsoft.com/office/officeart/2005/8/layout/hierarchy3"/>
    <dgm:cxn modelId="{DD55BCE7-DFE1-4FFA-AE21-15EAE7D089DB}" type="presOf" srcId="{CA9E1B53-7B70-459B-A270-A7F282102006}" destId="{00001DFF-85C2-457E-8CF0-674EFA603151}" srcOrd="0" destOrd="0" presId="urn:microsoft.com/office/officeart/2005/8/layout/hierarchy3"/>
    <dgm:cxn modelId="{9FD8B4EB-3A4E-4CD3-9731-BDEA6F8FF6A7}" srcId="{2695FCF3-3F7B-49B4-95C2-0B0E8D85BCC9}" destId="{CA9E1B53-7B70-459B-A270-A7F282102006}" srcOrd="2" destOrd="0" parTransId="{C99400E7-EB3C-43D6-96C1-0A05A5C0F7FC}" sibTransId="{A144AB24-289E-4CB9-8341-D59ED226AFCF}"/>
    <dgm:cxn modelId="{4A14F2F8-2728-49BE-A775-656DEA9F9BC8}" type="presOf" srcId="{2695FCF3-3F7B-49B4-95C2-0B0E8D85BCC9}" destId="{1057E552-01C1-4D43-A0FB-986DCD409931}" srcOrd="0" destOrd="0" presId="urn:microsoft.com/office/officeart/2005/8/layout/hierarchy3"/>
    <dgm:cxn modelId="{0800A2FA-44B5-4B6B-8366-439EA16B7E52}" type="presOf" srcId="{A2486F6F-8B61-43E9-8A23-81302189ED76}" destId="{C5CBD0E5-7133-4FF9-B728-7519709B7329}" srcOrd="0" destOrd="0" presId="urn:microsoft.com/office/officeart/2005/8/layout/hierarchy3"/>
    <dgm:cxn modelId="{AD55EE85-0849-424B-81DB-9C9D7F76A328}" type="presParOf" srcId="{80B72444-E43F-4124-ACFD-BFEDB6B0FD3E}" destId="{F32CA719-9687-4D10-AA79-DC18D8813C6B}" srcOrd="0" destOrd="0" presId="urn:microsoft.com/office/officeart/2005/8/layout/hierarchy3"/>
    <dgm:cxn modelId="{AFD58171-D4EB-443F-864F-49AAE8BB44FC}" type="presParOf" srcId="{F32CA719-9687-4D10-AA79-DC18D8813C6B}" destId="{01C60886-6612-438B-BC3C-8E855FED69E7}" srcOrd="0" destOrd="0" presId="urn:microsoft.com/office/officeart/2005/8/layout/hierarchy3"/>
    <dgm:cxn modelId="{5E992D2C-0815-4E0E-A639-B38D0E8B4B82}" type="presParOf" srcId="{01C60886-6612-438B-BC3C-8E855FED69E7}" destId="{D77F5F7A-6646-4D9B-85E1-B77EB08BEF08}" srcOrd="0" destOrd="0" presId="urn:microsoft.com/office/officeart/2005/8/layout/hierarchy3"/>
    <dgm:cxn modelId="{6CBF686C-3D26-4B12-96E2-B037849933D2}" type="presParOf" srcId="{01C60886-6612-438B-BC3C-8E855FED69E7}" destId="{C3DE303E-FA55-4C4F-B54D-DBA39761D599}" srcOrd="1" destOrd="0" presId="urn:microsoft.com/office/officeart/2005/8/layout/hierarchy3"/>
    <dgm:cxn modelId="{61D78E3E-08B1-47CA-9F38-5263FB37C09E}" type="presParOf" srcId="{F32CA719-9687-4D10-AA79-DC18D8813C6B}" destId="{4BFE255D-351A-44F9-BE76-A9DE25BF1F5B}" srcOrd="1" destOrd="0" presId="urn:microsoft.com/office/officeart/2005/8/layout/hierarchy3"/>
    <dgm:cxn modelId="{35BE0A27-FBC0-4197-9D3F-B81A624FC568}" type="presParOf" srcId="{4BFE255D-351A-44F9-BE76-A9DE25BF1F5B}" destId="{38D7251A-F4FF-4661-83AC-1E5E911D9D1E}" srcOrd="0" destOrd="0" presId="urn:microsoft.com/office/officeart/2005/8/layout/hierarchy3"/>
    <dgm:cxn modelId="{4B9960C2-6AF6-417F-9614-3E393200E63F}" type="presParOf" srcId="{4BFE255D-351A-44F9-BE76-A9DE25BF1F5B}" destId="{0680F0E1-289A-4FCF-8961-56C94F88B06F}" srcOrd="1" destOrd="0" presId="urn:microsoft.com/office/officeart/2005/8/layout/hierarchy3"/>
    <dgm:cxn modelId="{83AAA88A-F79A-401C-AB5F-7D56E20CB1CF}" type="presParOf" srcId="{4BFE255D-351A-44F9-BE76-A9DE25BF1F5B}" destId="{D115FBE6-2F2D-4AE9-BB46-1DABF53167EE}" srcOrd="2" destOrd="0" presId="urn:microsoft.com/office/officeart/2005/8/layout/hierarchy3"/>
    <dgm:cxn modelId="{1AAC2FA6-F9B4-4C88-86A6-1D0DDB9E058B}" type="presParOf" srcId="{4BFE255D-351A-44F9-BE76-A9DE25BF1F5B}" destId="{80573F56-A4C4-4164-AE8F-30F727281E4E}" srcOrd="3" destOrd="0" presId="urn:microsoft.com/office/officeart/2005/8/layout/hierarchy3"/>
    <dgm:cxn modelId="{31F49373-4AB0-4058-A38F-69F527942A7E}" type="presParOf" srcId="{80B72444-E43F-4124-ACFD-BFEDB6B0FD3E}" destId="{E13F8222-402E-49D2-8FF6-2F1E83702E4B}" srcOrd="1" destOrd="0" presId="urn:microsoft.com/office/officeart/2005/8/layout/hierarchy3"/>
    <dgm:cxn modelId="{9E5A2383-F119-41DA-8D1F-31AB1A479012}" type="presParOf" srcId="{E13F8222-402E-49D2-8FF6-2F1E83702E4B}" destId="{4CA18D60-C509-4612-88DD-76FEA7BFE318}" srcOrd="0" destOrd="0" presId="urn:microsoft.com/office/officeart/2005/8/layout/hierarchy3"/>
    <dgm:cxn modelId="{66E7CDB6-090E-4DF3-B6D7-AC2D2AAECA23}" type="presParOf" srcId="{4CA18D60-C509-4612-88DD-76FEA7BFE318}" destId="{1057E552-01C1-4D43-A0FB-986DCD409931}" srcOrd="0" destOrd="0" presId="urn:microsoft.com/office/officeart/2005/8/layout/hierarchy3"/>
    <dgm:cxn modelId="{F574F5A5-709E-4B51-A711-356B838297E1}" type="presParOf" srcId="{4CA18D60-C509-4612-88DD-76FEA7BFE318}" destId="{FC7942A4-58C6-4867-A9D4-68994EEB6591}" srcOrd="1" destOrd="0" presId="urn:microsoft.com/office/officeart/2005/8/layout/hierarchy3"/>
    <dgm:cxn modelId="{03476383-95D8-4901-90A7-E646DF1A5931}" type="presParOf" srcId="{E13F8222-402E-49D2-8FF6-2F1E83702E4B}" destId="{B169A922-B07A-40F9-98D7-049EE8F6FC8A}" srcOrd="1" destOrd="0" presId="urn:microsoft.com/office/officeart/2005/8/layout/hierarchy3"/>
    <dgm:cxn modelId="{13B26A62-5E93-482B-9154-5A36C41EC513}" type="presParOf" srcId="{B169A922-B07A-40F9-98D7-049EE8F6FC8A}" destId="{C5CBD0E5-7133-4FF9-B728-7519709B7329}" srcOrd="0" destOrd="0" presId="urn:microsoft.com/office/officeart/2005/8/layout/hierarchy3"/>
    <dgm:cxn modelId="{5E29D9FF-E9BE-436F-90AD-8E6AC0447B82}" type="presParOf" srcId="{B169A922-B07A-40F9-98D7-049EE8F6FC8A}" destId="{F23BFF4A-8E1B-4B2E-BED3-DF08DACA66A4}" srcOrd="1" destOrd="0" presId="urn:microsoft.com/office/officeart/2005/8/layout/hierarchy3"/>
    <dgm:cxn modelId="{DEAB9A90-F106-448E-A95F-D744772268F3}" type="presParOf" srcId="{B169A922-B07A-40F9-98D7-049EE8F6FC8A}" destId="{B474F833-5B26-4785-8FF7-1EE005EE1C39}" srcOrd="2" destOrd="0" presId="urn:microsoft.com/office/officeart/2005/8/layout/hierarchy3"/>
    <dgm:cxn modelId="{4B261C14-3E77-4979-9844-BC453005E0E7}" type="presParOf" srcId="{B169A922-B07A-40F9-98D7-049EE8F6FC8A}" destId="{4B918C28-0B99-45D5-927E-915A04897AC0}" srcOrd="3" destOrd="0" presId="urn:microsoft.com/office/officeart/2005/8/layout/hierarchy3"/>
    <dgm:cxn modelId="{E55425E1-8A16-4451-9684-C2951B8ED747}" type="presParOf" srcId="{B169A922-B07A-40F9-98D7-049EE8F6FC8A}" destId="{F156D70D-F462-4DC7-85D9-8296918F6EC3}" srcOrd="4" destOrd="0" presId="urn:microsoft.com/office/officeart/2005/8/layout/hierarchy3"/>
    <dgm:cxn modelId="{8DDBAFD6-73E1-4D71-AD4C-6E465C9FEB89}" type="presParOf" srcId="{B169A922-B07A-40F9-98D7-049EE8F6FC8A}" destId="{00001DFF-85C2-457E-8CF0-674EFA603151}" srcOrd="5" destOrd="0" presId="urn:microsoft.com/office/officeart/2005/8/layout/hierarchy3"/>
    <dgm:cxn modelId="{BC40C942-03A7-44D0-BA8F-11CE64BC1258}" type="presParOf" srcId="{B169A922-B07A-40F9-98D7-049EE8F6FC8A}" destId="{884CAB55-B09E-4E48-A616-E64E04D8BE54}" srcOrd="6" destOrd="0" presId="urn:microsoft.com/office/officeart/2005/8/layout/hierarchy3"/>
    <dgm:cxn modelId="{C2DA8E88-21A1-45DD-BCA6-827C9DFC1C0B}" type="presParOf" srcId="{B169A922-B07A-40F9-98D7-049EE8F6FC8A}" destId="{CE562299-46C1-4823-AEB2-44E11E38271C}" srcOrd="7" destOrd="0" presId="urn:microsoft.com/office/officeart/2005/8/layout/hierarchy3"/>
    <dgm:cxn modelId="{D03E3CFA-BEC0-4F34-9E1A-3EA67BDF3AED}" type="presParOf" srcId="{B169A922-B07A-40F9-98D7-049EE8F6FC8A}" destId="{D8E58648-4FD0-45EA-9E36-CADB2756D95F}" srcOrd="8" destOrd="0" presId="urn:microsoft.com/office/officeart/2005/8/layout/hierarchy3"/>
    <dgm:cxn modelId="{347A4CFD-667B-4163-829E-249F416BE7C0}" type="presParOf" srcId="{B169A922-B07A-40F9-98D7-049EE8F6FC8A}" destId="{52E85F3F-6196-4EAD-947A-5F05D59044FA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F5F7A-6646-4D9B-85E1-B77EB08BEF08}">
      <dsp:nvSpPr>
        <dsp:cNvPr id="0" name=""/>
        <dsp:cNvSpPr/>
      </dsp:nvSpPr>
      <dsp:spPr>
        <a:xfrm>
          <a:off x="3120462" y="3561"/>
          <a:ext cx="1814808" cy="907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>
              <a:latin typeface="Avenir Next LT Pro"/>
            </a:rPr>
            <a:t>DIRECT</a:t>
          </a:r>
          <a:r>
            <a:rPr lang="en-US" sz="2700" b="1" i="0" u="none" strike="noStrike" kern="1200" cap="none" baseline="0" noProof="0" dirty="0">
              <a:latin typeface="Avenir Next LT Pro"/>
            </a:rPr>
            <a:t> TAXES</a:t>
          </a:r>
          <a:endParaRPr lang="en-US" sz="2700" b="1" i="0" u="none" strike="noStrike" kern="1200" cap="none" baseline="0" noProof="0" dirty="0">
            <a:solidFill>
              <a:srgbClr val="010000"/>
            </a:solidFill>
            <a:latin typeface="Avenir Next LT Pro"/>
          </a:endParaRPr>
        </a:p>
      </dsp:txBody>
      <dsp:txXfrm>
        <a:off x="3147039" y="30138"/>
        <a:ext cx="1761654" cy="854250"/>
      </dsp:txXfrm>
    </dsp:sp>
    <dsp:sp modelId="{38D7251A-F4FF-4661-83AC-1E5E911D9D1E}">
      <dsp:nvSpPr>
        <dsp:cNvPr id="0" name=""/>
        <dsp:cNvSpPr/>
      </dsp:nvSpPr>
      <dsp:spPr>
        <a:xfrm>
          <a:off x="3301943" y="910965"/>
          <a:ext cx="181480" cy="680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553"/>
              </a:lnTo>
              <a:lnTo>
                <a:pt x="181480" y="680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0F0E1-289A-4FCF-8961-56C94F88B06F}">
      <dsp:nvSpPr>
        <dsp:cNvPr id="0" name=""/>
        <dsp:cNvSpPr/>
      </dsp:nvSpPr>
      <dsp:spPr>
        <a:xfrm>
          <a:off x="3483424" y="1137816"/>
          <a:ext cx="1451846" cy="9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Avenir Next LT Pro"/>
            </a:rPr>
            <a:t>INCOME TAX</a:t>
          </a:r>
          <a:endParaRPr lang="en-US" sz="1900" b="1" kern="1200" dirty="0"/>
        </a:p>
      </dsp:txBody>
      <dsp:txXfrm>
        <a:off x="3510001" y="1164393"/>
        <a:ext cx="1398692" cy="854250"/>
      </dsp:txXfrm>
    </dsp:sp>
    <dsp:sp modelId="{D115FBE6-2F2D-4AE9-BB46-1DABF53167EE}">
      <dsp:nvSpPr>
        <dsp:cNvPr id="0" name=""/>
        <dsp:cNvSpPr/>
      </dsp:nvSpPr>
      <dsp:spPr>
        <a:xfrm>
          <a:off x="3301943" y="910965"/>
          <a:ext cx="181480" cy="181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808"/>
              </a:lnTo>
              <a:lnTo>
                <a:pt x="181480" y="18148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573F56-A4C4-4164-AE8F-30F727281E4E}">
      <dsp:nvSpPr>
        <dsp:cNvPr id="0" name=""/>
        <dsp:cNvSpPr/>
      </dsp:nvSpPr>
      <dsp:spPr>
        <a:xfrm>
          <a:off x="3483424" y="2272072"/>
          <a:ext cx="1451846" cy="9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Avenir Next LT Pro"/>
            </a:rPr>
            <a:t>WEALTH TAX</a:t>
          </a:r>
        </a:p>
      </dsp:txBody>
      <dsp:txXfrm>
        <a:off x="3510001" y="2298649"/>
        <a:ext cx="1398692" cy="854250"/>
      </dsp:txXfrm>
    </dsp:sp>
    <dsp:sp modelId="{1057E552-01C1-4D43-A0FB-986DCD409931}">
      <dsp:nvSpPr>
        <dsp:cNvPr id="0" name=""/>
        <dsp:cNvSpPr/>
      </dsp:nvSpPr>
      <dsp:spPr>
        <a:xfrm>
          <a:off x="5388973" y="3561"/>
          <a:ext cx="1814808" cy="907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>
              <a:latin typeface="Avenir Next LT Pro"/>
            </a:rPr>
            <a:t>INDIRECT TAXES</a:t>
          </a:r>
          <a:endParaRPr lang="en-US" sz="2700" b="1" kern="1200" dirty="0"/>
        </a:p>
      </dsp:txBody>
      <dsp:txXfrm>
        <a:off x="5415550" y="30138"/>
        <a:ext cx="1761654" cy="854250"/>
      </dsp:txXfrm>
    </dsp:sp>
    <dsp:sp modelId="{C5CBD0E5-7133-4FF9-B728-7519709B7329}">
      <dsp:nvSpPr>
        <dsp:cNvPr id="0" name=""/>
        <dsp:cNvSpPr/>
      </dsp:nvSpPr>
      <dsp:spPr>
        <a:xfrm>
          <a:off x="5570453" y="910965"/>
          <a:ext cx="181480" cy="680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553"/>
              </a:lnTo>
              <a:lnTo>
                <a:pt x="181480" y="68055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3BFF4A-8E1B-4B2E-BED3-DF08DACA66A4}">
      <dsp:nvSpPr>
        <dsp:cNvPr id="0" name=""/>
        <dsp:cNvSpPr/>
      </dsp:nvSpPr>
      <dsp:spPr>
        <a:xfrm>
          <a:off x="5751934" y="1137816"/>
          <a:ext cx="1451846" cy="9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Avenir Next LT Pro"/>
            </a:rPr>
            <a:t>EXCISE DUTY</a:t>
          </a:r>
          <a:endParaRPr lang="en-US" sz="1900" b="1" kern="1200" dirty="0"/>
        </a:p>
      </dsp:txBody>
      <dsp:txXfrm>
        <a:off x="5778511" y="1164393"/>
        <a:ext cx="1398692" cy="854250"/>
      </dsp:txXfrm>
    </dsp:sp>
    <dsp:sp modelId="{B474F833-5B26-4785-8FF7-1EE005EE1C39}">
      <dsp:nvSpPr>
        <dsp:cNvPr id="0" name=""/>
        <dsp:cNvSpPr/>
      </dsp:nvSpPr>
      <dsp:spPr>
        <a:xfrm>
          <a:off x="5570453" y="910965"/>
          <a:ext cx="181480" cy="181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808"/>
              </a:lnTo>
              <a:lnTo>
                <a:pt x="181480" y="181480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18C28-0B99-45D5-927E-915A04897AC0}">
      <dsp:nvSpPr>
        <dsp:cNvPr id="0" name=""/>
        <dsp:cNvSpPr/>
      </dsp:nvSpPr>
      <dsp:spPr>
        <a:xfrm>
          <a:off x="5751934" y="2272072"/>
          <a:ext cx="1451846" cy="9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Avenir Next LT Pro"/>
            </a:rPr>
            <a:t>CUSTOMS DUTY</a:t>
          </a:r>
          <a:endParaRPr lang="en-US" sz="1900" b="1" kern="1200" dirty="0"/>
        </a:p>
      </dsp:txBody>
      <dsp:txXfrm>
        <a:off x="5778511" y="2298649"/>
        <a:ext cx="1398692" cy="854250"/>
      </dsp:txXfrm>
    </dsp:sp>
    <dsp:sp modelId="{F156D70D-F462-4DC7-85D9-8296918F6EC3}">
      <dsp:nvSpPr>
        <dsp:cNvPr id="0" name=""/>
        <dsp:cNvSpPr/>
      </dsp:nvSpPr>
      <dsp:spPr>
        <a:xfrm>
          <a:off x="5570453" y="910965"/>
          <a:ext cx="181480" cy="2949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9063"/>
              </a:lnTo>
              <a:lnTo>
                <a:pt x="181480" y="29490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01DFF-85C2-457E-8CF0-674EFA603151}">
      <dsp:nvSpPr>
        <dsp:cNvPr id="0" name=""/>
        <dsp:cNvSpPr/>
      </dsp:nvSpPr>
      <dsp:spPr>
        <a:xfrm>
          <a:off x="5751934" y="3406327"/>
          <a:ext cx="1451846" cy="9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Avenir Next LT Pro"/>
            </a:rPr>
            <a:t>CENTRAL SALES TAX</a:t>
          </a:r>
        </a:p>
      </dsp:txBody>
      <dsp:txXfrm>
        <a:off x="5778511" y="3432904"/>
        <a:ext cx="1398692" cy="854250"/>
      </dsp:txXfrm>
    </dsp:sp>
    <dsp:sp modelId="{884CAB55-B09E-4E48-A616-E64E04D8BE54}">
      <dsp:nvSpPr>
        <dsp:cNvPr id="0" name=""/>
        <dsp:cNvSpPr/>
      </dsp:nvSpPr>
      <dsp:spPr>
        <a:xfrm>
          <a:off x="5570453" y="910965"/>
          <a:ext cx="181480" cy="40833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83319"/>
              </a:lnTo>
              <a:lnTo>
                <a:pt x="181480" y="40833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562299-46C1-4823-AEB2-44E11E38271C}">
      <dsp:nvSpPr>
        <dsp:cNvPr id="0" name=""/>
        <dsp:cNvSpPr/>
      </dsp:nvSpPr>
      <dsp:spPr>
        <a:xfrm>
          <a:off x="5751934" y="4540582"/>
          <a:ext cx="1451846" cy="9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Avenir Next LT Pro"/>
            </a:rPr>
            <a:t>VAT</a:t>
          </a:r>
        </a:p>
      </dsp:txBody>
      <dsp:txXfrm>
        <a:off x="5778511" y="4567159"/>
        <a:ext cx="1398692" cy="854250"/>
      </dsp:txXfrm>
    </dsp:sp>
    <dsp:sp modelId="{D8E58648-4FD0-45EA-9E36-CADB2756D95F}">
      <dsp:nvSpPr>
        <dsp:cNvPr id="0" name=""/>
        <dsp:cNvSpPr/>
      </dsp:nvSpPr>
      <dsp:spPr>
        <a:xfrm>
          <a:off x="5570453" y="910965"/>
          <a:ext cx="181480" cy="52175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7574"/>
              </a:lnTo>
              <a:lnTo>
                <a:pt x="181480" y="52175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E85F3F-6196-4EAD-947A-5F05D59044FA}">
      <dsp:nvSpPr>
        <dsp:cNvPr id="0" name=""/>
        <dsp:cNvSpPr/>
      </dsp:nvSpPr>
      <dsp:spPr>
        <a:xfrm>
          <a:off x="5751934" y="5674838"/>
          <a:ext cx="1451846" cy="9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Avenir Next LT Pro"/>
            </a:rPr>
            <a:t>OCTROI</a:t>
          </a:r>
        </a:p>
      </dsp:txBody>
      <dsp:txXfrm>
        <a:off x="5778511" y="5701415"/>
        <a:ext cx="1398692" cy="854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02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5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25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03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80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7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7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53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45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6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5">
            <a:extLst>
              <a:ext uri="{FF2B5EF4-FFF2-40B4-BE49-F238E27FC236}">
                <a16:creationId xmlns:a16="http://schemas.microsoft.com/office/drawing/2014/main" id="{0E2F58BF-12E5-4B5A-AD25-4DAAA2742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135" y="1122363"/>
            <a:ext cx="7149513" cy="1867725"/>
          </a:xfrm>
        </p:spPr>
        <p:txBody>
          <a:bodyPr anchor="b">
            <a:normAutofit/>
          </a:bodyPr>
          <a:lstStyle/>
          <a:p>
            <a:pPr algn="ctr"/>
            <a:r>
              <a:rPr lang="en-US" sz="3700" b="1" i="1" dirty="0">
                <a:cs typeface="Calibri Light"/>
              </a:rPr>
              <a:t>INTRODUCTION TO GOODS &amp; SERVICES TAX</a:t>
            </a:r>
            <a:endParaRPr lang="en-US" sz="37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134" y="4872922"/>
            <a:ext cx="6846664" cy="152075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PRESENTED BY</a:t>
            </a:r>
          </a:p>
          <a:p>
            <a:pPr>
              <a:lnSpc>
                <a:spcPct val="100000"/>
              </a:lnSpc>
            </a:pPr>
            <a:r>
              <a:rPr lang="en-US" sz="1600" b="1" dirty="0"/>
              <a:t>Dr. A. MEHATHAB SHERIFF</a:t>
            </a:r>
            <a:r>
              <a:rPr lang="en-US" sz="1600" dirty="0"/>
              <a:t>, </a:t>
            </a:r>
            <a:r>
              <a:rPr lang="en-US" sz="1600" dirty="0" err="1"/>
              <a:t>M.Com</a:t>
            </a:r>
            <a:r>
              <a:rPr lang="en-US" sz="1600" dirty="0"/>
              <a:t>., M.Phil., Ph.D., PGDHRM., NET, SET,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Associate Professor of Commerce (SF), 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sz="1600" dirty="0"/>
              <a:t>Jamal Mohamed College, Trichy</a:t>
            </a:r>
            <a:endParaRPr lang="en-US"/>
          </a:p>
        </p:txBody>
      </p:sp>
      <p:sp>
        <p:nvSpPr>
          <p:cNvPr id="34" name="Rectangle 3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tangle 3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CF0FE370-F90E-456C-8B57-9F45006EA7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614" r="15372"/>
          <a:stretch/>
        </p:blipFill>
        <p:spPr>
          <a:xfrm>
            <a:off x="7203333" y="10"/>
            <a:ext cx="4988667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8D06CE56-3881-4ADA-8CEF-D18B02C24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79F3C543-62EC-4433-9C93-A2CD8764E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" name="Rectangle 12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20D327-125B-4E85-AECF-CBA28B025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b="1" dirty="0"/>
              <a:t>Taxation in India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E3E1FD2E-F51B-4C34-A29D-8973A5586D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735341"/>
              </p:ext>
            </p:extLst>
          </p:nvPr>
        </p:nvGraphicFramePr>
        <p:xfrm>
          <a:off x="1936629" y="94396"/>
          <a:ext cx="10324244" cy="65858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3164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CE39-A2C5-4543-8BA9-409FD4745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1564"/>
            <a:ext cx="10168128" cy="106234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Indirect Taxation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FC7CE-E93F-4930-82D7-0B21D84AE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22" y="1403409"/>
            <a:ext cx="12141512" cy="5403791"/>
          </a:xfr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 dirty="0"/>
              <a:t>In 2005 -  VAT (Value Added Tax)</a:t>
            </a:r>
          </a:p>
          <a:p>
            <a:pPr marL="0" indent="0">
              <a:buNone/>
            </a:pPr>
            <a:r>
              <a:rPr lang="en-US" sz="3600" b="1" dirty="0"/>
              <a:t>     - A Reform to improvise and streamline </a:t>
            </a:r>
          </a:p>
          <a:p>
            <a:pPr marL="0" indent="0">
              <a:buNone/>
            </a:pPr>
            <a:r>
              <a:rPr lang="en-US" sz="3600" b="1" dirty="0"/>
              <a:t>        the Indirect Tax System in India.</a:t>
            </a:r>
          </a:p>
          <a:p>
            <a:pPr marL="0" indent="0">
              <a:buNone/>
            </a:pPr>
            <a:r>
              <a:rPr lang="en-US" sz="3600" b="1" dirty="0"/>
              <a:t>     - An initiative to Reduce the Cascading Effect of                     Taxation.</a:t>
            </a:r>
          </a:p>
          <a:p>
            <a:pPr marL="0" indent="0">
              <a:buNone/>
            </a:pPr>
            <a:r>
              <a:rPr lang="en-US" sz="3600" b="1" dirty="0"/>
              <a:t>     - A method to </a:t>
            </a:r>
            <a:r>
              <a:rPr lang="en-US" sz="3600" b="1" dirty="0" err="1"/>
              <a:t>systematise</a:t>
            </a:r>
            <a:r>
              <a:rPr lang="en-US" sz="3600" b="1" dirty="0"/>
              <a:t> the Input Tax Credit (ITC) 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258183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83A5C14-ED91-4CD1-809E-D29FF97C9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56065185-5C34-4F86-AA96-AA4D065B0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76200" sx="102000" sy="102000" algn="ctr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FE71ACD-323E-4F34-A52B-65DFC5C7F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" b="2017"/>
          <a:stretch/>
        </p:blipFill>
        <p:spPr>
          <a:xfrm>
            <a:off x="1114426" y="10"/>
            <a:ext cx="9838045" cy="6857990"/>
          </a:xfrm>
          <a:custGeom>
            <a:avLst/>
            <a:gdLst/>
            <a:ahLst/>
            <a:cxnLst/>
            <a:rect l="l" t="t" r="r" b="b"/>
            <a:pathLst>
              <a:path w="9948672" h="6858000">
                <a:moveTo>
                  <a:pt x="1593452" y="0"/>
                </a:moveTo>
                <a:lnTo>
                  <a:pt x="8355220" y="0"/>
                </a:lnTo>
                <a:lnTo>
                  <a:pt x="8491722" y="130333"/>
                </a:lnTo>
                <a:cubicBezTo>
                  <a:pt x="9391900" y="1031820"/>
                  <a:pt x="9948672" y="2277214"/>
                  <a:pt x="9948672" y="3652838"/>
                </a:cubicBezTo>
                <a:cubicBezTo>
                  <a:pt x="9948672" y="4856509"/>
                  <a:pt x="9522393" y="5960473"/>
                  <a:pt x="8812775" y="6821583"/>
                </a:cubicBezTo>
                <a:lnTo>
                  <a:pt x="8781276" y="6858000"/>
                </a:lnTo>
                <a:lnTo>
                  <a:pt x="1167397" y="6858000"/>
                </a:lnTo>
                <a:lnTo>
                  <a:pt x="1135897" y="6821583"/>
                </a:lnTo>
                <a:cubicBezTo>
                  <a:pt x="426279" y="5960473"/>
                  <a:pt x="0" y="4856509"/>
                  <a:pt x="0" y="3652838"/>
                </a:cubicBezTo>
                <a:cubicBezTo>
                  <a:pt x="0" y="2277214"/>
                  <a:pt x="556772" y="1031820"/>
                  <a:pt x="1456950" y="13033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3470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3512F-AB2D-431F-B72E-A7F0AEE64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10" y="36849"/>
            <a:ext cx="11430545" cy="1270562"/>
          </a:xfrm>
          <a:solidFill>
            <a:srgbClr val="ED7D31"/>
          </a:solidFill>
        </p:spPr>
        <p:txBody>
          <a:bodyPr>
            <a:normAutofit/>
          </a:bodyPr>
          <a:lstStyle/>
          <a:p>
            <a:pPr algn="ctr"/>
            <a:r>
              <a:rPr lang="en-US" sz="4800" b="1">
                <a:latin typeface="Algerian"/>
              </a:rPr>
              <a:t>GST – AN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29230-78F9-46EE-89A9-E3461B5F6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67" y="1590920"/>
            <a:ext cx="12135679" cy="5229548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b="1">
                <a:ea typeface="+mn-lt"/>
                <a:cs typeface="+mn-lt"/>
              </a:rPr>
              <a:t>- GST is a single uniform indirect tax which was introduced to replace Central and State indirect taxes such as VAT, CENVAT, and others. </a:t>
            </a:r>
          </a:p>
          <a:p>
            <a:pPr marL="0" indent="0">
              <a:buNone/>
            </a:pPr>
            <a:endParaRPr lang="en-US" sz="3600" b="1" dirty="0">
              <a:ea typeface="+mn-lt"/>
              <a:cs typeface="+mn-lt"/>
            </a:endParaRPr>
          </a:p>
          <a:p>
            <a:r>
              <a:rPr lang="en-US" sz="3600" b="1">
                <a:ea typeface="+mn-lt"/>
                <a:cs typeface="+mn-lt"/>
              </a:rPr>
              <a:t>- GST applies on all types of businesses, small or large. This makes it one of the greatest tax reforms in the country. The entire nation will follow a unified tax structure. </a:t>
            </a:r>
          </a:p>
        </p:txBody>
      </p:sp>
    </p:spTree>
    <p:extLst>
      <p:ext uri="{BB962C8B-B14F-4D97-AF65-F5344CB8AC3E}">
        <p14:creationId xmlns:p14="http://schemas.microsoft.com/office/powerpoint/2010/main" val="275361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6B9CF-93B9-4B81-B277-864EF7F97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13" y="59596"/>
            <a:ext cx="12112933" cy="1657247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b="1">
                <a:latin typeface="Algerian"/>
              </a:rPr>
              <a:t>GST – AN OVERVIEW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30CA8C-3EDC-4BE7-87DA-1392F916A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22" y="1920741"/>
            <a:ext cx="12158424" cy="4797369"/>
          </a:xfrm>
          <a:solidFill>
            <a:schemeClr val="tx2">
              <a:lumMod val="25000"/>
              <a:lumOff val="75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b="1">
                <a:ea typeface="+mn-lt"/>
                <a:cs typeface="+mn-lt"/>
              </a:rPr>
              <a:t>- GST is applicable on both goods and services and India will follow a dual system of GST to keep both the Centre and State independent of each other. </a:t>
            </a:r>
            <a:endParaRPr lang="en-US" sz="3200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3200" b="1" dirty="0">
              <a:ea typeface="+mn-lt"/>
              <a:cs typeface="+mn-lt"/>
            </a:endParaRPr>
          </a:p>
          <a:p>
            <a:r>
              <a:rPr lang="en-US" sz="3200" b="1">
                <a:ea typeface="+mn-lt"/>
                <a:cs typeface="+mn-lt"/>
              </a:rPr>
              <a:t>- GST has been devised as a four-tiered tax structure with tax slabs of 5%, 12%, 18%, and 28% for various different categories of products and services. 0% rate is kept for most essential goods such as rice, wheat.</a:t>
            </a:r>
            <a:br>
              <a:rPr lang="en-US" sz="3200" b="1" dirty="0">
                <a:ea typeface="+mn-lt"/>
                <a:cs typeface="+mn-lt"/>
              </a:rPr>
            </a:br>
            <a:endParaRPr lang="en-US" sz="3200" b="1" dirty="0">
              <a:ea typeface="+mn-lt"/>
              <a:cs typeface="+mn-lt"/>
            </a:endParaRP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0710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18F2ECD-96F6-41F5-A976-E9227071B397}"/>
              </a:ext>
            </a:extLst>
          </p:cNvPr>
          <p:cNvSpPr txBox="1"/>
          <p:nvPr/>
        </p:nvSpPr>
        <p:spPr>
          <a:xfrm>
            <a:off x="4551" y="3200399"/>
            <a:ext cx="12182899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7200" b="1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878017726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325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Arial</vt:lpstr>
      <vt:lpstr>Avenir Next LT Pro</vt:lpstr>
      <vt:lpstr>Calibri</vt:lpstr>
      <vt:lpstr>Calibri Light</vt:lpstr>
      <vt:lpstr>AccentBoxVTI</vt:lpstr>
      <vt:lpstr>INTRODUCTION TO GOODS &amp; SERVICES TAX</vt:lpstr>
      <vt:lpstr>Taxation in India</vt:lpstr>
      <vt:lpstr>Indirect Taxation</vt:lpstr>
      <vt:lpstr>PowerPoint Presentation</vt:lpstr>
      <vt:lpstr>GST – AN OVERVIEW</vt:lpstr>
      <vt:lpstr>GST – AN OVERVIEW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Lenovo</cp:lastModifiedBy>
  <cp:revision>346</cp:revision>
  <dcterms:created xsi:type="dcterms:W3CDTF">2020-07-12T15:28:33Z</dcterms:created>
  <dcterms:modified xsi:type="dcterms:W3CDTF">2022-08-11T07:34:07Z</dcterms:modified>
</cp:coreProperties>
</file>